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68" r:id="rId2"/>
  </p:sldMasterIdLst>
  <p:notesMasterIdLst>
    <p:notesMasterId r:id="rId25"/>
  </p:notesMasterIdLst>
  <p:handoutMasterIdLst>
    <p:handoutMasterId r:id="rId26"/>
  </p:handoutMasterIdLst>
  <p:sldIdLst>
    <p:sldId id="256" r:id="rId3"/>
    <p:sldId id="279" r:id="rId4"/>
    <p:sldId id="257" r:id="rId5"/>
    <p:sldId id="281" r:id="rId6"/>
    <p:sldId id="259" r:id="rId7"/>
    <p:sldId id="282" r:id="rId8"/>
    <p:sldId id="283" r:id="rId9"/>
    <p:sldId id="262" r:id="rId10"/>
    <p:sldId id="263" r:id="rId11"/>
    <p:sldId id="265" r:id="rId12"/>
    <p:sldId id="261" r:id="rId13"/>
    <p:sldId id="266" r:id="rId14"/>
    <p:sldId id="267" r:id="rId15"/>
    <p:sldId id="268" r:id="rId16"/>
    <p:sldId id="269" r:id="rId17"/>
    <p:sldId id="270" r:id="rId18"/>
    <p:sldId id="271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157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8179E-E8DB-4D86-AB97-3945AD3F08B0}" type="datetimeFigureOut">
              <a:rPr lang="ru-RU" smtClean="0"/>
              <a:pPr/>
              <a:t>14.02.2024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172841-DBD5-4E19-8387-CA5635FC778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93419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AD84A-4BB0-4AC7-AFA7-5F989D778C85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1C621-F637-466D-B44C-C7785456D7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308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AB48-6B81-443C-84F0-8098475CA912}" type="datetimeFigureOut">
              <a:rPr lang="ru-RU" noProof="0" smtClean="0"/>
              <a:pPr/>
              <a:t>14.02.2024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Полилиния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0E9ABD0-655E-4203-B2D8-6AEABBAE04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25014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ние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AB48-6B81-443C-84F0-8098475CA912}" type="datetimeFigureOut">
              <a:rPr lang="ru-RU" noProof="0" smtClean="0"/>
              <a:pPr/>
              <a:t>14.02.2024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Полилиния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0E9ABD0-655E-4203-B2D8-6AEABBAE04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92097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едложени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AB48-6B81-443C-84F0-8098475CA912}" type="datetimeFigureOut">
              <a:rPr lang="ru-RU" noProof="0" smtClean="0"/>
              <a:pPr/>
              <a:t>14.02.2024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1" name="Полилиния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0E9ABD0-655E-4203-B2D8-6AEABBAE044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Надпись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 defTabSz="914400">
              <a:buNone/>
            </a:pPr>
            <a:r>
              <a:rPr lang="ru-RU" sz="8000" b="0" i="0" baseline="0" noProof="0" dirty="0" smtClean="0">
                <a:solidFill>
                  <a:srgbClr val="A53010"/>
                </a:solidFill>
                <a:latin typeface="Arial"/>
                <a:ea typeface="+mn-ea"/>
                <a:cs typeface="+mn-cs"/>
              </a:rPr>
              <a:t>“</a:t>
            </a:r>
            <a:endParaRPr lang="ru-RU" sz="8000" b="0" i="0" baseline="0" noProof="0" dirty="0">
              <a:solidFill>
                <a:srgbClr val="A5301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5" name="Надпись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 defTabSz="914400">
              <a:buNone/>
            </a:pPr>
            <a:r>
              <a:rPr lang="ru-RU" sz="8000" b="0" i="0" baseline="0" noProof="0" dirty="0" smtClean="0">
                <a:solidFill>
                  <a:srgbClr val="A53010"/>
                </a:solidFill>
                <a:latin typeface="Arial"/>
                <a:ea typeface="+mn-ea"/>
                <a:cs typeface="+mn-cs"/>
              </a:rPr>
              <a:t>”</a:t>
            </a:r>
            <a:endParaRPr lang="ru-RU" sz="8000" b="0" i="0" baseline="0" noProof="0" dirty="0">
              <a:solidFill>
                <a:srgbClr val="A5301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458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менная карточ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AB48-6B81-443C-84F0-8098475CA912}" type="datetimeFigureOut">
              <a:rPr lang="ru-RU" noProof="0" smtClean="0"/>
              <a:pPr/>
              <a:t>14.02.2024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Полилиния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0E9ABD0-655E-4203-B2D8-6AEABBAE04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3539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менная карточка с предло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1" name="Текст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AB48-6B81-443C-84F0-8098475CA912}" type="datetimeFigureOut">
              <a:rPr lang="ru-RU" noProof="0" smtClean="0"/>
              <a:pPr/>
              <a:t>14.02.2024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1" name="Полилиния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0E9ABD0-655E-4203-B2D8-6AEABBAE044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7" name="Надпись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 defTabSz="914400">
              <a:buNone/>
            </a:pPr>
            <a:r>
              <a:rPr lang="ru-RU" sz="8000" b="0" i="0" baseline="0" noProof="0" dirty="0" smtClean="0">
                <a:solidFill>
                  <a:srgbClr val="A53010"/>
                </a:solidFill>
                <a:latin typeface="Arial"/>
                <a:ea typeface="+mn-ea"/>
                <a:cs typeface="+mn-cs"/>
              </a:rPr>
              <a:t>“</a:t>
            </a:r>
            <a:endParaRPr lang="ru-RU" sz="8000" b="0" i="0" baseline="0" noProof="0" dirty="0">
              <a:solidFill>
                <a:srgbClr val="A5301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" name="Надпись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 defTabSz="914400">
              <a:buNone/>
            </a:pPr>
            <a:r>
              <a:rPr lang="ru-RU" sz="8000" b="0" i="0" baseline="0" noProof="0" dirty="0" smtClean="0">
                <a:solidFill>
                  <a:srgbClr val="A53010"/>
                </a:solidFill>
                <a:latin typeface="Arial"/>
                <a:ea typeface="+mn-ea"/>
                <a:cs typeface="+mn-cs"/>
              </a:rPr>
              <a:t>”</a:t>
            </a:r>
            <a:endParaRPr lang="ru-RU" sz="8000" b="0" i="0" baseline="0" noProof="0" dirty="0">
              <a:solidFill>
                <a:srgbClr val="A5301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712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1" name="Текст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AB48-6B81-443C-84F0-8098475CA912}" type="datetimeFigureOut">
              <a:rPr lang="ru-RU" noProof="0" smtClean="0"/>
              <a:pPr/>
              <a:t>14.02.2024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Полилиния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0E9ABD0-655E-4203-B2D8-6AEABBAE04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31926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AB48-6B81-443C-84F0-8098475CA912}" type="datetimeFigureOut">
              <a:rPr lang="ru-RU" noProof="0" smtClean="0"/>
              <a:pPr/>
              <a:t>14.02.2024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8" name="Полилиния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ABD0-655E-4203-B2D8-6AEABBAE04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98415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AB48-6B81-443C-84F0-8098475CA912}" type="datetimeFigureOut">
              <a:rPr lang="ru-RU" noProof="0" smtClean="0"/>
              <a:pPr/>
              <a:t>14.02.2024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8" name="Полилиния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ABD0-655E-4203-B2D8-6AEABBAE04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03501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AB48-6B81-443C-84F0-8098475CA912}" type="datetimeFigureOut">
              <a:rPr lang="ru-RU" noProof="0" smtClean="0"/>
              <a:pPr/>
              <a:t>14.02.2024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8" name="Полилиния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ABD0-655E-4203-B2D8-6AEABBAE04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5638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AB48-6B81-443C-84F0-8098475CA912}" type="datetimeFigureOut">
              <a:rPr lang="ru-RU" noProof="0" smtClean="0"/>
              <a:pPr/>
              <a:t>14.02.2024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Полилиния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0E9ABD0-655E-4203-B2D8-6AEABBAE04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15925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AB48-6B81-443C-84F0-8098475CA912}" type="datetimeFigureOut">
              <a:rPr lang="ru-RU" noProof="0" smtClean="0"/>
              <a:pPr/>
              <a:t>14.02.2024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Полилиния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0E9ABD0-655E-4203-B2D8-6AEABBAE04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00065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AB48-6B81-443C-84F0-8098475CA912}" type="datetimeFigureOut">
              <a:rPr lang="ru-RU" noProof="0" smtClean="0"/>
              <a:pPr/>
              <a:t>14.02.2024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2" name="Полилиния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0E9ABD0-655E-4203-B2D8-6AEABBAE04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31864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AB48-6B81-443C-84F0-8098475CA912}" type="datetimeFigureOut">
              <a:rPr lang="ru-RU" noProof="0" smtClean="0"/>
              <a:pPr/>
              <a:t>14.02.2024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Полилиния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ABD0-655E-4203-B2D8-6AEABBAE04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59159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AB48-6B81-443C-84F0-8098475CA912}" type="datetimeFigureOut">
              <a:rPr lang="ru-RU" noProof="0" smtClean="0"/>
              <a:pPr/>
              <a:t>14.02.2024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Полилиния 11"/>
          <p:cNvSpPr/>
          <p:nvPr/>
        </p:nvSpPr>
        <p:spPr bwMode="auto">
          <a:xfrm flipV="1">
            <a:off x="-17442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ABD0-655E-4203-B2D8-6AEABBAE04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58783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AB48-6B81-443C-84F0-8098475CA912}" type="datetimeFigureOut">
              <a:rPr lang="ru-RU" noProof="0" smtClean="0"/>
              <a:pPr/>
              <a:t>14.02.2024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Полилиния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9ABD0-655E-4203-B2D8-6AEABBAE04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82795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AB48-6B81-443C-84F0-8098475CA912}" type="datetimeFigureOut">
              <a:rPr lang="ru-RU" noProof="0" smtClean="0"/>
              <a:pPr/>
              <a:t>14.02.2024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Полилиния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0E9ABD0-655E-4203-B2D8-6AEABBAE04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29720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Полилиния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Полилиния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Полилиния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Полилиния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Полилиния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Полилиния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Полилиния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Полилиния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Полилиния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Полилиния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Полилиния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Полилиния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Группа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Полилиния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Полилиния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Полилиния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Полилиния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Полилиния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Полилиния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Полилиния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Полилиния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Полилиния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Полилиния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Полилиния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Полилиния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Прямоугольник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2AB48-6B81-443C-84F0-8098475CA912}" type="datetimeFigureOut">
              <a:rPr lang="ru-RU" noProof="0" smtClean="0"/>
              <a:pPr/>
              <a:t>14.02.2024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0E9ABD0-655E-4203-B2D8-6AEABBAE04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90759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3" y="640080"/>
            <a:ext cx="8915399" cy="4137301"/>
          </a:xfrm>
        </p:spPr>
        <p:txBody>
          <a:bodyPr>
            <a:normAutofit/>
          </a:bodyPr>
          <a:lstStyle/>
          <a:p>
            <a:r>
              <a:rPr lang="ru-RU" altLang="ru-RU" b="1" i="1" dirty="0">
                <a:solidFill>
                  <a:srgbClr val="800000"/>
                </a:solidFill>
                <a:latin typeface="Garamond" panose="02020404030301010803" pitchFamily="18" charset="0"/>
              </a:rPr>
              <a:t>Презентация</a:t>
            </a:r>
            <a:r>
              <a:rPr lang="en-US" altLang="ru-RU" b="1" i="1" dirty="0">
                <a:solidFill>
                  <a:srgbClr val="800000"/>
                </a:solidFill>
                <a:latin typeface="Garamond" panose="02020404030301010803" pitchFamily="18" charset="0"/>
              </a:rPr>
              <a:t> </a:t>
            </a:r>
            <a:r>
              <a:rPr lang="ru-RU" altLang="ru-RU" b="1" i="1" dirty="0">
                <a:solidFill>
                  <a:srgbClr val="800000"/>
                </a:solidFill>
                <a:latin typeface="Garamond" panose="02020404030301010803" pitchFamily="18" charset="0"/>
              </a:rPr>
              <a:t>логопедического кабинета МБДОУ д/с 64</a:t>
            </a:r>
            <a:br>
              <a:rPr lang="ru-RU" altLang="ru-RU" b="1" i="1" dirty="0">
                <a:solidFill>
                  <a:srgbClr val="800000"/>
                </a:solidFill>
                <a:latin typeface="Garamond" panose="02020404030301010803" pitchFamily="18" charset="0"/>
              </a:rPr>
            </a:b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37513" y="4777379"/>
            <a:ext cx="6467099" cy="1126283"/>
          </a:xfrm>
        </p:spPr>
        <p:txBody>
          <a:bodyPr>
            <a:noAutofit/>
          </a:bodyPr>
          <a:lstStyle/>
          <a:p>
            <a:r>
              <a:rPr lang="ru-RU" altLang="ru-RU" sz="4000" i="1" dirty="0" smtClean="0">
                <a:solidFill>
                  <a:srgbClr val="800000"/>
                </a:solidFill>
                <a:latin typeface="Garamond" panose="02020404030301010803" pitchFamily="18" charset="0"/>
              </a:rPr>
              <a:t>Учитель-логопед</a:t>
            </a:r>
            <a:r>
              <a:rPr lang="ru-RU" altLang="ru-RU" sz="4000" i="1" dirty="0">
                <a:solidFill>
                  <a:srgbClr val="800000"/>
                </a:solidFill>
                <a:latin typeface="Garamond" panose="02020404030301010803" pitchFamily="18" charset="0"/>
              </a:rPr>
              <a:t>: И.Н. </a:t>
            </a:r>
            <a:r>
              <a:rPr lang="ru-RU" altLang="ru-RU" sz="4000" i="1" dirty="0" err="1">
                <a:solidFill>
                  <a:srgbClr val="800000"/>
                </a:solidFill>
                <a:latin typeface="Garamond" panose="02020404030301010803" pitchFamily="18" charset="0"/>
              </a:rPr>
              <a:t>Урядина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i="1" dirty="0">
                <a:latin typeface="Garamond" panose="02020404030301010803" pitchFamily="18" charset="0"/>
              </a:rPr>
              <a:t>Центр коррекции лексико-грамматических категорий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r="7475"/>
          <a:stretch/>
        </p:blipFill>
        <p:spPr>
          <a:xfrm>
            <a:off x="1554480" y="2369127"/>
            <a:ext cx="4688379" cy="448887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553" y="1770611"/>
            <a:ext cx="4904509" cy="41148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95945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i="1" dirty="0">
                <a:latin typeface="Garamond" panose="02020404030301010803" pitchFamily="18" charset="0"/>
              </a:rPr>
              <a:t>Центр развития связной речи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t="26900" r="3538" b="20601"/>
          <a:stretch/>
        </p:blipFill>
        <p:spPr>
          <a:xfrm>
            <a:off x="473823" y="1479666"/>
            <a:ext cx="5029201" cy="312558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r="7475"/>
          <a:stretch/>
        </p:blipFill>
        <p:spPr>
          <a:xfrm>
            <a:off x="8753301" y="3150524"/>
            <a:ext cx="3258590" cy="348568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" t="14045" b="4776"/>
          <a:stretch/>
        </p:blipFill>
        <p:spPr>
          <a:xfrm rot="5400000">
            <a:off x="4534592" y="2716760"/>
            <a:ext cx="5220393" cy="29011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14497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i="1" dirty="0">
                <a:latin typeface="Garamond" panose="02020404030301010803" pitchFamily="18" charset="0"/>
              </a:rPr>
              <a:t>Центр предупреждения и коррекции </a:t>
            </a:r>
            <a:br>
              <a:rPr lang="ru-RU" altLang="ru-RU" i="1" dirty="0">
                <a:latin typeface="Garamond" panose="02020404030301010803" pitchFamily="18" charset="0"/>
              </a:rPr>
            </a:br>
            <a:r>
              <a:rPr lang="ru-RU" altLang="ru-RU" i="1" dirty="0" err="1">
                <a:latin typeface="Garamond" panose="02020404030301010803" pitchFamily="18" charset="0"/>
              </a:rPr>
              <a:t>дислексии</a:t>
            </a:r>
            <a:r>
              <a:rPr lang="ru-RU" altLang="ru-RU" i="1" dirty="0">
                <a:latin typeface="Garamond" panose="02020404030301010803" pitchFamily="18" charset="0"/>
              </a:rPr>
              <a:t> и </a:t>
            </a:r>
            <a:r>
              <a:rPr lang="ru-RU" altLang="ru-RU" i="1" dirty="0" err="1">
                <a:latin typeface="Garamond" panose="02020404030301010803" pitchFamily="18" charset="0"/>
              </a:rPr>
              <a:t>дисграфии</a:t>
            </a:r>
            <a:r>
              <a:rPr lang="ru-RU" altLang="ru-RU" i="1" dirty="0">
                <a:latin typeface="Garamond" panose="02020404030301010803" pitchFamily="18" charset="0"/>
              </a:rPr>
              <a:t>.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" t="4377" r="996" b="8169"/>
          <a:stretch/>
        </p:blipFill>
        <p:spPr>
          <a:xfrm>
            <a:off x="6176154" y="2103119"/>
            <a:ext cx="5752610" cy="394854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t="770" r="5719"/>
          <a:stretch/>
        </p:blipFill>
        <p:spPr>
          <a:xfrm rot="5400000">
            <a:off x="1388226" y="2452255"/>
            <a:ext cx="4721627" cy="379060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17645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i="1" dirty="0">
                <a:latin typeface="Garamond" panose="02020404030301010803" pitchFamily="18" charset="0"/>
              </a:rPr>
              <a:t>Центр предупреждения и коррекции </a:t>
            </a:r>
            <a:br>
              <a:rPr lang="ru-RU" altLang="ru-RU" i="1" dirty="0">
                <a:latin typeface="Garamond" panose="02020404030301010803" pitchFamily="18" charset="0"/>
              </a:rPr>
            </a:br>
            <a:r>
              <a:rPr lang="ru-RU" altLang="ru-RU" i="1" dirty="0" err="1">
                <a:latin typeface="Garamond" panose="02020404030301010803" pitchFamily="18" charset="0"/>
              </a:rPr>
              <a:t>дислексии</a:t>
            </a:r>
            <a:r>
              <a:rPr lang="ru-RU" altLang="ru-RU" i="1" dirty="0">
                <a:latin typeface="Garamond" panose="02020404030301010803" pitchFamily="18" charset="0"/>
              </a:rPr>
              <a:t> и </a:t>
            </a:r>
            <a:r>
              <a:rPr lang="ru-RU" altLang="ru-RU" i="1" dirty="0" err="1">
                <a:latin typeface="Garamond" panose="02020404030301010803" pitchFamily="18" charset="0"/>
              </a:rPr>
              <a:t>дисграфии</a:t>
            </a:r>
            <a:r>
              <a:rPr lang="ru-RU" altLang="ru-RU" i="1" dirty="0">
                <a:latin typeface="Garamond" panose="02020404030301010803" pitchFamily="18" charset="0"/>
              </a:rPr>
              <a:t>. </a:t>
            </a:r>
            <a:endParaRPr lang="ru-RU" dirty="0"/>
          </a:p>
        </p:txBody>
      </p:sp>
      <p:pic>
        <p:nvPicPr>
          <p:cNvPr id="4" name="Picture 3" descr="F:\Ольга Васильевка\Конкурс кабинетов\фото кабинет 2016г\IMG_25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0022" y="1905000"/>
            <a:ext cx="3699163" cy="227630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Picture 4" descr="F:\Ольга Васильевка\Конкурс кабинетов\фото кабинет 2016г\IMG_2572.JPG"/>
          <p:cNvPicPr>
            <a:picLocks noChangeAspect="1" noChangeArrowheads="1"/>
          </p:cNvPicPr>
          <p:nvPr/>
        </p:nvPicPr>
        <p:blipFill>
          <a:blip r:embed="rId3" cstate="print"/>
          <a:srcRect r="3448"/>
          <a:stretch>
            <a:fillRect/>
          </a:stretch>
        </p:blipFill>
        <p:spPr bwMode="auto">
          <a:xfrm rot="5400000">
            <a:off x="1884519" y="2183780"/>
            <a:ext cx="3521224" cy="288451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4" descr="F:\Ольга Васильевка\Конкурс кабинетов\фото кабинет 2016г\IMG_2559.jpg"/>
          <p:cNvPicPr>
            <a:picLocks noChangeAspect="1" noChangeArrowheads="1"/>
          </p:cNvPicPr>
          <p:nvPr/>
        </p:nvPicPr>
        <p:blipFill>
          <a:blip r:embed="rId4" cstate="print"/>
          <a:srcRect l="6347" t="6769" r="6067" b="3535"/>
          <a:stretch>
            <a:fillRect/>
          </a:stretch>
        </p:blipFill>
        <p:spPr bwMode="auto">
          <a:xfrm rot="5400000">
            <a:off x="8709268" y="2424847"/>
            <a:ext cx="3654227" cy="253538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2" descr="F:\Ольга Васильевка\Конкурс кабинетов\фото кабинет 2016г\IMG_25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95454" y="4430684"/>
            <a:ext cx="3873731" cy="24962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50853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i="1" dirty="0">
                <a:latin typeface="Garamond" panose="02020404030301010803" pitchFamily="18" charset="0"/>
              </a:rPr>
              <a:t>Центр диагностики звукопроизношения</a:t>
            </a:r>
            <a:endParaRPr lang="ru-RU" dirty="0"/>
          </a:p>
        </p:txBody>
      </p:sp>
      <p:pic>
        <p:nvPicPr>
          <p:cNvPr id="4" name="Picture 4" descr="C:\Users\Ленок\Desktop\Новая папка (2)\IMG_74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3156" y="1645919"/>
            <a:ext cx="6899564" cy="456368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55920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i="1" dirty="0">
                <a:latin typeface="Garamond" panose="02020404030301010803" pitchFamily="18" charset="0"/>
              </a:rPr>
              <a:t>Центр обследования слуха</a:t>
            </a:r>
            <a:endParaRPr lang="ru-RU" dirty="0"/>
          </a:p>
        </p:txBody>
      </p:sp>
      <p:pic>
        <p:nvPicPr>
          <p:cNvPr id="4" name="Picture 2" descr="F:\Ольга Васильевка\Конкурс кабинетов\Кабинет2016 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240" t="15715" r="1554" b="10332"/>
          <a:stretch>
            <a:fillRect/>
          </a:stretch>
        </p:blipFill>
        <p:spPr bwMode="auto">
          <a:xfrm>
            <a:off x="3025833" y="1704109"/>
            <a:ext cx="7373389" cy="47299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50378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i="1" dirty="0">
                <a:latin typeface="Garamond" panose="02020404030301010803" pitchFamily="18" charset="0"/>
              </a:rPr>
              <a:t>Речевые и настольные игры</a:t>
            </a:r>
            <a:endParaRPr lang="ru-RU" dirty="0"/>
          </a:p>
        </p:txBody>
      </p:sp>
      <p:pic>
        <p:nvPicPr>
          <p:cNvPr id="4" name="Picture 2" descr="F:\Ольга Васильевка\Конкурс кабинетов\Кабинет2016 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765" b="17791"/>
          <a:stretch>
            <a:fillRect/>
          </a:stretch>
        </p:blipFill>
        <p:spPr bwMode="auto">
          <a:xfrm>
            <a:off x="3133898" y="1662545"/>
            <a:ext cx="7438047" cy="463019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01348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i="1" dirty="0">
                <a:latin typeface="Garamond" panose="02020404030301010803" pitchFamily="18" charset="0"/>
              </a:rPr>
              <a:t>Центр развития мелкой моторики</a:t>
            </a:r>
            <a:endParaRPr lang="ru-RU" dirty="0"/>
          </a:p>
        </p:txBody>
      </p:sp>
      <p:pic>
        <p:nvPicPr>
          <p:cNvPr id="4" name="Picture 5" descr="C:\Users\Ленок\Desktop\Новая папка (2)\IMG_73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1705" b="5986"/>
          <a:stretch>
            <a:fillRect/>
          </a:stretch>
        </p:blipFill>
        <p:spPr bwMode="auto">
          <a:xfrm>
            <a:off x="3566039" y="3543507"/>
            <a:ext cx="4431330" cy="32437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0" t="-674" r="2989" b="-1"/>
          <a:stretch/>
        </p:blipFill>
        <p:spPr>
          <a:xfrm rot="5400000">
            <a:off x="7367153" y="2296392"/>
            <a:ext cx="5257801" cy="353290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973" y="4830713"/>
            <a:ext cx="1169987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3" r="4057" b="4202"/>
          <a:stretch/>
        </p:blipFill>
        <p:spPr>
          <a:xfrm>
            <a:off x="843743" y="1433946"/>
            <a:ext cx="3931920" cy="26101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21375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i="1" dirty="0">
                <a:latin typeface="Garamond" panose="02020404030301010803" pitchFamily="18" charset="0"/>
              </a:rPr>
              <a:t>Центр развития высших психических </a:t>
            </a:r>
            <a:br>
              <a:rPr lang="ru-RU" altLang="ru-RU" i="1" dirty="0">
                <a:latin typeface="Garamond" panose="02020404030301010803" pitchFamily="18" charset="0"/>
              </a:rPr>
            </a:br>
            <a:r>
              <a:rPr lang="ru-RU" altLang="ru-RU" i="1" dirty="0">
                <a:latin typeface="Garamond" panose="02020404030301010803" pitchFamily="18" charset="0"/>
              </a:rPr>
              <a:t>функций</a:t>
            </a:r>
            <a:endParaRPr lang="ru-RU" dirty="0"/>
          </a:p>
        </p:txBody>
      </p:sp>
      <p:pic>
        <p:nvPicPr>
          <p:cNvPr id="4" name="Picture 4" descr="C:\Users\Ленок\Desktop\Новая папка (2)\IMG_74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9639"/>
          <a:stretch>
            <a:fillRect/>
          </a:stretch>
        </p:blipFill>
        <p:spPr bwMode="auto">
          <a:xfrm>
            <a:off x="3607725" y="2133599"/>
            <a:ext cx="6891250" cy="436695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78167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i="1" dirty="0">
                <a:latin typeface="Garamond" panose="02020404030301010803" pitchFamily="18" charset="0"/>
              </a:rPr>
              <a:t>Центр развития дыхания</a:t>
            </a:r>
            <a:endParaRPr lang="ru-RU" dirty="0"/>
          </a:p>
        </p:txBody>
      </p:sp>
      <p:pic>
        <p:nvPicPr>
          <p:cNvPr id="4" name="Picture 7" descr="C:\Users\Ленок\Desktop\Новая папка (2)\IMG_73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1789" y="2427316"/>
            <a:ext cx="5502823" cy="373569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5977" y="2253261"/>
            <a:ext cx="5477069" cy="34996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94013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latin typeface="Garamond" panose="02020404030301010803" pitchFamily="18" charset="0"/>
              </a:rPr>
              <a:t>Здесь проходят занятия учителя-логопеда с детьми</a:t>
            </a:r>
            <a:r>
              <a:rPr lang="ru-RU" i="1" dirty="0" smtClean="0">
                <a:latin typeface="Garamond" panose="02020404030301010803" pitchFamily="18" charset="0"/>
              </a:rPr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23109" y="1946912"/>
            <a:ext cx="4615179" cy="408939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881" y="1812175"/>
            <a:ext cx="4831061" cy="448702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42901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i="1" dirty="0">
                <a:latin typeface="Garamond" panose="02020404030301010803" pitchFamily="18" charset="0"/>
              </a:rPr>
              <a:t>Центр оздоровления</a:t>
            </a:r>
            <a:br>
              <a:rPr lang="ru-RU" altLang="ru-RU" i="1" dirty="0">
                <a:latin typeface="Garamond" panose="02020404030301010803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2743" y="2107055"/>
            <a:ext cx="5296583" cy="397255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775" y="1668557"/>
            <a:ext cx="18923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6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i="1" dirty="0">
                <a:latin typeface="Garamond" panose="02020404030301010803" pitchFamily="18" charset="0"/>
              </a:rPr>
              <a:t>Рабочая зона логопеда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4896" y="2244948"/>
            <a:ext cx="5369000" cy="364097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45" y="1487978"/>
            <a:ext cx="1352377" cy="135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76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2733" y="3244334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8000" i="1" dirty="0">
                <a:solidFill>
                  <a:srgbClr val="800000"/>
                </a:solidFill>
                <a:latin typeface="Garamond" panose="02020404030301010803" pitchFamily="18" charset="0"/>
              </a:rPr>
              <a:t>Спасибо за внимание!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25392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i="1" dirty="0">
                <a:latin typeface="Garamond" panose="02020404030301010803" pitchFamily="18" charset="0"/>
              </a:rPr>
              <a:t>Библиотека </a:t>
            </a:r>
            <a:r>
              <a:rPr lang="ru-RU" altLang="ru-RU" i="1" dirty="0" smtClean="0">
                <a:latin typeface="Garamond" panose="02020404030301010803" pitchFamily="18" charset="0"/>
              </a:rPr>
              <a:t>учителя-логопеда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5" r="6325"/>
          <a:stretch/>
        </p:blipFill>
        <p:spPr>
          <a:xfrm>
            <a:off x="2100389" y="1995054"/>
            <a:ext cx="4519075" cy="436764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r="2750"/>
          <a:stretch/>
        </p:blipFill>
        <p:spPr>
          <a:xfrm>
            <a:off x="7111999" y="1931718"/>
            <a:ext cx="4675447" cy="443098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40" y="136833"/>
            <a:ext cx="1246908" cy="13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87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i="1" dirty="0">
                <a:latin typeface="Garamond" panose="02020404030301010803" pitchFamily="18" charset="0"/>
              </a:rPr>
              <a:t>Информационный материал для </a:t>
            </a:r>
            <a:br>
              <a:rPr lang="ru-RU" altLang="ru-RU" i="1" dirty="0">
                <a:latin typeface="Garamond" panose="02020404030301010803" pitchFamily="18" charset="0"/>
              </a:rPr>
            </a:br>
            <a:r>
              <a:rPr lang="ru-RU" altLang="ru-RU" i="1" dirty="0">
                <a:latin typeface="Garamond" panose="02020404030301010803" pitchFamily="18" charset="0"/>
              </a:rPr>
              <a:t>       родителей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537" y="2008909"/>
            <a:ext cx="6151163" cy="415059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15350" b="15350"/>
          <a:stretch/>
        </p:blipFill>
        <p:spPr>
          <a:xfrm rot="5400000">
            <a:off x="1410853" y="2388758"/>
            <a:ext cx="4150591" cy="33909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24366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i="1" dirty="0">
                <a:latin typeface="Garamond" panose="02020404030301010803" pitchFamily="18" charset="0"/>
              </a:rPr>
              <a:t>Информационный материал для </a:t>
            </a:r>
            <a:br>
              <a:rPr lang="ru-RU" altLang="ru-RU" i="1" dirty="0">
                <a:latin typeface="Garamond" panose="02020404030301010803" pitchFamily="18" charset="0"/>
              </a:rPr>
            </a:br>
            <a:r>
              <a:rPr lang="ru-RU" altLang="ru-RU" i="1" dirty="0">
                <a:latin typeface="Garamond" panose="02020404030301010803" pitchFamily="18" charset="0"/>
              </a:rPr>
              <a:t>       </a:t>
            </a:r>
            <a:r>
              <a:rPr lang="ru-RU" altLang="ru-RU" i="1" dirty="0" smtClean="0">
                <a:latin typeface="Garamond" panose="02020404030301010803" pitchFamily="18" charset="0"/>
              </a:rPr>
              <a:t>педагогов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" r="9582"/>
          <a:stretch/>
        </p:blipFill>
        <p:spPr>
          <a:xfrm rot="5400000">
            <a:off x="4264428" y="2344192"/>
            <a:ext cx="4954385" cy="389035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32400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i="1" dirty="0">
                <a:latin typeface="Garamond" panose="02020404030301010803" pitchFamily="18" charset="0"/>
              </a:rPr>
              <a:t>Центр коррекции произношения звуков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669" y="2360815"/>
            <a:ext cx="5810595" cy="36908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3819" y="2182094"/>
            <a:ext cx="5170520" cy="381554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76990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i="1" dirty="0">
                <a:latin typeface="Garamond" panose="02020404030301010803" pitchFamily="18" charset="0"/>
              </a:rPr>
              <a:t>Центр коррекции произношения звуков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701" r="4327"/>
          <a:stretch/>
        </p:blipFill>
        <p:spPr>
          <a:xfrm>
            <a:off x="1764336" y="2086495"/>
            <a:ext cx="4702966" cy="460524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5133"/>
          <a:stretch/>
        </p:blipFill>
        <p:spPr>
          <a:xfrm>
            <a:off x="6783184" y="1324462"/>
            <a:ext cx="4654925" cy="457757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03243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i="1" dirty="0">
                <a:latin typeface="Garamond" panose="02020404030301010803" pitchFamily="18" charset="0"/>
              </a:rPr>
              <a:t>Центр формирования фонематических процессов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9665" b="1675"/>
          <a:stretch/>
        </p:blipFill>
        <p:spPr>
          <a:xfrm>
            <a:off x="6658495" y="1487978"/>
            <a:ext cx="4763191" cy="399842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r="8263"/>
          <a:stretch/>
        </p:blipFill>
        <p:spPr>
          <a:xfrm>
            <a:off x="1720735" y="2236124"/>
            <a:ext cx="4721629" cy="448887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0989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i="1" dirty="0">
                <a:latin typeface="Garamond" panose="02020404030301010803" pitchFamily="18" charset="0"/>
              </a:rPr>
              <a:t>Центр формирования фонематических процессов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" t="4033" r="1036"/>
          <a:stretch/>
        </p:blipFill>
        <p:spPr>
          <a:xfrm>
            <a:off x="889461" y="1429790"/>
            <a:ext cx="6858001" cy="420623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1" r="12574"/>
          <a:stretch/>
        </p:blipFill>
        <p:spPr>
          <a:xfrm>
            <a:off x="7930342" y="2344189"/>
            <a:ext cx="4073235" cy="407323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26019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4001053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milyTree04_16x9_TP104001052" id="{6FA58FAF-2B4E-4EDD-8BE2-1151B1652567}" vid="{F3CF9F50-D9C2-4CCC-97B3-5CFB70A2250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1F49F81-E985-458E-A532-312039F9E7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TS104001053</Template>
  <TotalTime>0</TotalTime>
  <Words>87</Words>
  <Application>Microsoft Office PowerPoint</Application>
  <PresentationFormat>Широкоэкранный</PresentationFormat>
  <Paragraphs>23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Century Gothic</vt:lpstr>
      <vt:lpstr>Garamond</vt:lpstr>
      <vt:lpstr>Wingdings 3</vt:lpstr>
      <vt:lpstr>TS104001053</vt:lpstr>
      <vt:lpstr>Презентация логопедического кабинета МБДОУ д/с 64 </vt:lpstr>
      <vt:lpstr>Здесь проходят занятия учителя-логопеда с детьми </vt:lpstr>
      <vt:lpstr>Библиотека учителя-логопеда </vt:lpstr>
      <vt:lpstr>Информационный материал для         родителей</vt:lpstr>
      <vt:lpstr>Информационный материал для         педагогов</vt:lpstr>
      <vt:lpstr>Центр коррекции произношения звуков</vt:lpstr>
      <vt:lpstr>Центр коррекции произношения звуков</vt:lpstr>
      <vt:lpstr>Центр формирования фонематических процессов</vt:lpstr>
      <vt:lpstr>Центр формирования фонематических процессов </vt:lpstr>
      <vt:lpstr>Центр коррекции лексико-грамматических категорий</vt:lpstr>
      <vt:lpstr>Центр развития связной речи</vt:lpstr>
      <vt:lpstr>Центр предупреждения и коррекции  дислексии и дисграфии. </vt:lpstr>
      <vt:lpstr>Центр предупреждения и коррекции  дислексии и дисграфии. </vt:lpstr>
      <vt:lpstr>Центр диагностики звукопроизношения</vt:lpstr>
      <vt:lpstr>Центр обследования слуха</vt:lpstr>
      <vt:lpstr>Речевые и настольные игры</vt:lpstr>
      <vt:lpstr>Центр развития мелкой моторики</vt:lpstr>
      <vt:lpstr>Центр развития высших психических  функций</vt:lpstr>
      <vt:lpstr>Центр развития дыхания</vt:lpstr>
      <vt:lpstr>Центр оздоровления </vt:lpstr>
      <vt:lpstr>Рабочая зона логопеда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2013-12-07T17:30:47Z</dcterms:created>
  <dcterms:modified xsi:type="dcterms:W3CDTF">2024-02-14T17:33:30Z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TC040010539991</vt:lpwstr>
  </property>
</Properties>
</file>