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1"/>
  </p:notesMasterIdLst>
  <p:sldIdLst>
    <p:sldId id="256" r:id="rId3"/>
    <p:sldId id="257" r:id="rId4"/>
    <p:sldId id="261" r:id="rId5"/>
    <p:sldId id="262" r:id="rId6"/>
    <p:sldId id="267" r:id="rId7"/>
    <p:sldId id="268" r:id="rId8"/>
    <p:sldId id="269" r:id="rId9"/>
    <p:sldId id="270" r:id="rId10"/>
    <p:sldId id="271" r:id="rId11"/>
    <p:sldId id="272" r:id="rId12"/>
    <p:sldId id="275" r:id="rId13"/>
    <p:sldId id="276" r:id="rId14"/>
    <p:sldId id="277" r:id="rId15"/>
    <p:sldId id="279" r:id="rId16"/>
    <p:sldId id="281" r:id="rId17"/>
    <p:sldId id="283" r:id="rId18"/>
    <p:sldId id="285" r:id="rId19"/>
    <p:sldId id="286" r:id="rId20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037" y="43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3884613" y="0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81" name="Rectangle 8"/>
          <p:cNvSpPr>
            <a:spLocks noGrp="1" noChangeArrowheads="1"/>
          </p:cNvSpPr>
          <p:nvPr>
            <p:ph type="sldImg"/>
          </p:nvPr>
        </p:nvSpPr>
        <p:spPr bwMode="auto">
          <a:xfrm>
            <a:off x="1143000" y="685800"/>
            <a:ext cx="4564063" cy="3421063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  <p:sp>
        <p:nvSpPr>
          <p:cNvPr id="3083" name="Text Box 10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38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09550" algn="r" eaLnBrk="1" hangingPunct="1">
              <a:buClrTx/>
              <a:buSzPct val="45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5DFE88A8-6645-417A-97D4-0D1EE65FDE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08328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CC915FC5-B596-46C4-BE7B-B816CD75A805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1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4893B1CA-6D96-4FD6-A196-4F292DDC4CF2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SzPct val="45000"/>
                <a:buFontTx/>
                <a:buNone/>
              </a:pPr>
              <a:t>1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5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70513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EDA34774-D749-477A-A5BB-9D6FC55869C8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10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327D86CC-ACA3-4D74-8D41-9A30E6B8D137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SzPct val="45000"/>
                <a:buFontTx/>
                <a:buNone/>
              </a:pPr>
              <a:t>10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6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7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28082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057B2D8-47E8-44C4-8553-635B7EDCBB39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11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8655BD3E-52F4-4528-ACC2-685BF599F086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SzPct val="45000"/>
                <a:buFontTx/>
                <a:buNone/>
              </a:pPr>
              <a:t>11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4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5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6182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AAB98665-B9F2-4736-8769-1E6274B2C6C2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12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7B6809F7-C31D-4902-8EF4-3AAA266B8D4A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SzPct val="45000"/>
                <a:buFontTx/>
                <a:buNone/>
              </a:pPr>
              <a:t>12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2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3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05768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9B594DAB-4D74-47AB-B5FD-F6C8C9BE285B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13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0AFEA962-0D0C-40E9-BF2E-018C993B4C94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SzPct val="45000"/>
                <a:buFontTx/>
                <a:buNone/>
              </a:pPr>
              <a:t>13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0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1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425311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BC512770-6425-48D8-A124-9CF872C7E468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14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79A7B35E-A4A2-4752-A23C-A9A5E1A0AF49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SzPct val="45000"/>
                <a:buFontTx/>
                <a:buNone/>
              </a:pPr>
              <a:t>14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8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9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74496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A75C60C3-2D2A-4EBD-ADC2-B0FCA25E25A9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15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5D5C6D4C-6BAE-4087-A906-DDF0B07DCD71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SzPct val="45000"/>
                <a:buFontTx/>
                <a:buNone/>
              </a:pPr>
              <a:t>15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6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7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02394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68E2426E-548A-453B-A645-73C486DF5CA4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16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C81289DD-E241-4FD8-A861-20B8C1560BAE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SzPct val="45000"/>
                <a:buFontTx/>
                <a:buNone/>
              </a:pPr>
              <a:t>16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4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5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6319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059AAC86-3CEC-4D0D-B2FD-9821152154F5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17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CBF388DE-12B2-4893-8AD4-F86764EE81B5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SzPct val="45000"/>
                <a:buFontTx/>
                <a:buNone/>
              </a:pPr>
              <a:t>17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2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3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  <p:sp>
        <p:nvSpPr>
          <p:cNvPr id="37894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FDE5A210-39B0-4A3E-92AD-C1767A9AA9A5}" type="slidenum">
              <a:rPr lang="ru-RU" altLang="ru-RU" sz="1200">
                <a:solidFill>
                  <a:srgbClr val="BCB5AC"/>
                </a:solidFill>
              </a:rPr>
              <a:pPr algn="r" eaLnBrk="1" hangingPunct="1">
                <a:buClrTx/>
                <a:buFontTx/>
                <a:buNone/>
              </a:pPr>
              <a:t>17</a:t>
            </a:fld>
            <a:endParaRPr lang="ru-RU" altLang="ru-RU" sz="1200">
              <a:solidFill>
                <a:srgbClr val="BCB5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84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84ACB884-BCE9-45FE-A319-078C51175E87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18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E3E3BEB9-22C4-4246-80BB-1C649F550ACF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SzPct val="45000"/>
                <a:buFontTx/>
                <a:buNone/>
              </a:pPr>
              <a:t>18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40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1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70825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469EF0F5-519F-422E-B4CA-0CF43C7C6811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2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DE86003A-23F3-4B48-B9EB-79257C69D64A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SzPct val="45000"/>
                <a:buFontTx/>
                <a:buNone/>
              </a:pPr>
              <a:t>2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2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3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87704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C653E9C9-B57C-4944-BCDF-954F009E434D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3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9F4AC628-3256-4C5D-8880-8162ECFD3169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SzPct val="45000"/>
                <a:buFontTx/>
                <a:buNone/>
              </a:pPr>
              <a:t>3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0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1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  <p:sp>
        <p:nvSpPr>
          <p:cNvPr id="9222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1093DF6-45AE-420F-979A-ADB7E524B3D2}" type="slidenum">
              <a:rPr lang="ru-RU" altLang="ru-RU" sz="1200">
                <a:solidFill>
                  <a:srgbClr val="BCB5AC"/>
                </a:solidFill>
              </a:rPr>
              <a:pPr algn="r" eaLnBrk="1" hangingPunct="1">
                <a:buClrTx/>
                <a:buFontTx/>
                <a:buNone/>
              </a:pPr>
              <a:t>3</a:t>
            </a:fld>
            <a:endParaRPr lang="ru-RU" altLang="ru-RU" sz="1200">
              <a:solidFill>
                <a:srgbClr val="BCB5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53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9199C2F8-0907-4101-8968-3CCFB89F1C11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4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3B06F958-7BE9-443C-A4A7-F8F51BA814D1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SzPct val="45000"/>
                <a:buFontTx/>
                <a:buNone/>
              </a:pPr>
              <a:t>4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8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9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06396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682D393E-3E0D-4FC2-9F83-538CAABB62A2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5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1DFCB569-7D0C-462D-B4CB-56B7EEA6A3B6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SzPct val="45000"/>
                <a:buFontTx/>
                <a:buNone/>
              </a:pPr>
              <a:t>5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6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7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12725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109499EE-C6C0-43A9-82E7-BF76B0FF12F7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6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A0F89B1A-EAE5-4E7F-8977-385F3FC2B395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SzPct val="45000"/>
                <a:buFontTx/>
                <a:buNone/>
              </a:pPr>
              <a:t>6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4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5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5423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6D17E088-D4FB-48B7-AAE0-C6DFD370D5BB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D940DACE-DA1E-43A8-8ACF-B0E0BE294394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SzPct val="45000"/>
                <a:buFontTx/>
                <a:buNone/>
              </a:pPr>
              <a:t>7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2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3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29313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A1FFA078-8E85-4FC5-B390-8CF42DCD56B5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8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91C5A9EC-D88D-4A38-A4E1-CBB8686E4530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SzPct val="45000"/>
                <a:buFontTx/>
                <a:buNone/>
              </a:pPr>
              <a:t>8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0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1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6853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SzPct val="45000"/>
              <a:buFontTx/>
              <a:buNone/>
            </a:pPr>
            <a:fld id="{D609AE80-2265-4406-AE96-8A983FE90E94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ClrTx/>
                <a:buSzPct val="45000"/>
                <a:buFontTx/>
                <a:buNone/>
              </a:pPr>
              <a:t>9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20955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SzPct val="45000"/>
              <a:buFontTx/>
              <a:buNone/>
            </a:pPr>
            <a:fld id="{D39F0F67-A1C9-4367-84A4-53FB4AC01B7E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buClrTx/>
                <a:buSzPct val="45000"/>
                <a:buFontTx/>
                <a:buNone/>
              </a:pPr>
              <a:t>9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8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9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32334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72032-02CA-4E27-9BBE-011D58395C3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46249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B30C7-666C-4A17-8A6D-140C5BCB4C7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59658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4800" y="239713"/>
            <a:ext cx="2065338" cy="58785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39713"/>
            <a:ext cx="6045200" cy="58785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60022-A015-46CB-B299-58F777C5CE4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29006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C5DA0-FB80-493C-B376-31F8ECCF843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21723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552BA-5EF6-43F9-9494-955E77B6699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7966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FC90E-017C-4F1E-B99E-4819EF7AA00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83288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3838" cy="48228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295400"/>
            <a:ext cx="4035425" cy="48228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ABD16-736E-4793-895E-C7AEAA92D77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51943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4B190-7CD7-42A3-9D66-6BFACCE36C4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4866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362E6-271C-46AE-AD56-3C11A87ED91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36114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523C8-8E0A-453C-84CA-8A86A0878FB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91424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740B0-1332-4FCF-979F-AFFB7635076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22938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B38EB-3F27-4DB2-A66E-2CF6CC682FC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97745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9003D-9392-4214-90D9-C6E40C56ED9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71720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D68E8-CB3D-4704-8347-81C3572AACD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69858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54800" y="239713"/>
            <a:ext cx="2065338" cy="58785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39713"/>
            <a:ext cx="6045200" cy="58785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06154-2541-459E-A49C-F582B5AFBD7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354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6B536-40EF-4D74-98A0-27E57179024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3665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3838" cy="48228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295400"/>
            <a:ext cx="4035425" cy="48228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F7B21-ABAC-46E6-AF60-B6F4A37DD1C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5557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13CE4-9A97-4635-A5E5-04A04E8F03B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10353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7A87A-FC7D-4ADD-A273-8CEE96092AF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14468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27EA9-E784-4A4D-BC33-AB5D9F1E759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18115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45003-0468-4941-A50C-29D4A2217C4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02698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E2D31-BBC0-4C7E-8301-15C96CC7E66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00492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5"/>
            <a:ext cx="9144000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685800"/>
            <a:ext cx="9144000" cy="381000"/>
          </a:xfrm>
          <a:prstGeom prst="rect">
            <a:avLst/>
          </a:prstGeom>
          <a:solidFill>
            <a:srgbClr val="9A9180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0">
            <a:gsLst>
              <a:gs pos="0">
                <a:srgbClr val="BCB5AC"/>
              </a:gs>
              <a:gs pos="100000">
                <a:srgbClr val="9A9180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838200" y="146050"/>
            <a:ext cx="8305800" cy="815975"/>
          </a:xfrm>
          <a:prstGeom prst="rect">
            <a:avLst/>
          </a:prstGeom>
          <a:solidFill>
            <a:srgbClr val="D9D3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1030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09" b="35056"/>
          <a:stretch>
            <a:fillRect/>
          </a:stretch>
        </p:blipFill>
        <p:spPr bwMode="auto">
          <a:xfrm>
            <a:off x="7046913" y="127000"/>
            <a:ext cx="2097087" cy="8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48409" b="3505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1663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щёлкните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033" name="Text Box 8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856E35F2-9B72-4BDF-8687-C9245F0BBCE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pic>
        <p:nvPicPr>
          <p:cNvPr id="1035" name="Picture 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8"/>
          <a:stretch>
            <a:fillRect/>
          </a:stretch>
        </p:blipFill>
        <p:spPr bwMode="auto">
          <a:xfrm rot="10380000">
            <a:off x="230188" y="1306513"/>
            <a:ext cx="860425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65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6" name="Picture 1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60000">
            <a:off x="303213" y="-69850"/>
            <a:ext cx="44291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7" name="Picture 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58"/>
          <a:stretch>
            <a:fillRect/>
          </a:stretch>
        </p:blipFill>
        <p:spPr bwMode="auto">
          <a:xfrm>
            <a:off x="6096000" y="127000"/>
            <a:ext cx="30480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325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954088" y="239713"/>
            <a:ext cx="7766050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заглавия щёлкните мышью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914400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4508500"/>
          </a:xfrm>
          <a:prstGeom prst="rect">
            <a:avLst/>
          </a:prstGeom>
          <a:gradFill rotWithShape="0">
            <a:gsLst>
              <a:gs pos="0">
                <a:srgbClr val="9A9180"/>
              </a:gs>
              <a:gs pos="100000">
                <a:srgbClr val="BCB5A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7439025" y="4508500"/>
            <a:ext cx="1704975" cy="93663"/>
          </a:xfrm>
          <a:prstGeom prst="rect">
            <a:avLst/>
          </a:prstGeom>
          <a:solidFill>
            <a:srgbClr val="9A9180">
              <a:alpha val="8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619250" y="404813"/>
            <a:ext cx="7524750" cy="1655762"/>
          </a:xfrm>
          <a:prstGeom prst="rect">
            <a:avLst/>
          </a:prstGeom>
          <a:solidFill>
            <a:srgbClr val="D9D3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0" y="2781300"/>
            <a:ext cx="7451725" cy="2303463"/>
          </a:xfrm>
          <a:prstGeom prst="rect">
            <a:avLst/>
          </a:prstGeom>
          <a:solidFill>
            <a:srgbClr val="D9D3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9"/>
          <a:stretch>
            <a:fillRect/>
          </a:stretch>
        </p:blipFill>
        <p:spPr bwMode="auto">
          <a:xfrm>
            <a:off x="533400" y="5567363"/>
            <a:ext cx="14351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65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056" name="Group 7"/>
          <p:cNvGrpSpPr>
            <a:grpSpLocks/>
          </p:cNvGrpSpPr>
          <p:nvPr/>
        </p:nvGrpSpPr>
        <p:grpSpPr bwMode="auto">
          <a:xfrm>
            <a:off x="0" y="2781300"/>
            <a:ext cx="4227513" cy="2287588"/>
            <a:chOff x="0" y="1752"/>
            <a:chExt cx="2663" cy="1441"/>
          </a:xfrm>
        </p:grpSpPr>
        <p:pic>
          <p:nvPicPr>
            <p:cNvPr id="2" name="Picture 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52"/>
              <a:ext cx="2663" cy="1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070" name="Picture 9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52"/>
              <a:ext cx="2557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2057" name="Group 10"/>
          <p:cNvGrpSpPr>
            <a:grpSpLocks/>
          </p:cNvGrpSpPr>
          <p:nvPr/>
        </p:nvGrpSpPr>
        <p:grpSpPr bwMode="auto">
          <a:xfrm>
            <a:off x="2843213" y="404813"/>
            <a:ext cx="6292850" cy="1652587"/>
            <a:chOff x="1791" y="255"/>
            <a:chExt cx="3964" cy="1041"/>
          </a:xfrm>
        </p:grpSpPr>
        <p:pic>
          <p:nvPicPr>
            <p:cNvPr id="2067" name="Picture 1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255"/>
              <a:ext cx="3964" cy="1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068" name="Picture 1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" y="255"/>
              <a:ext cx="3555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2058" name="Picture 1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68263" y="293688"/>
            <a:ext cx="1295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altLang="ru-RU" sz="2200" smtClean="0">
                <a:latin typeface="Arial Black" panose="020B0A04020102020204" pitchFamily="34" charset="0"/>
              </a:rPr>
              <a:t>L/O/G/O</a:t>
            </a:r>
          </a:p>
        </p:txBody>
      </p:sp>
      <p:pic>
        <p:nvPicPr>
          <p:cNvPr id="2060" name="Picture 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0000">
            <a:off x="1733550" y="3009900"/>
            <a:ext cx="822325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61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8" b="32941"/>
          <a:stretch>
            <a:fillRect/>
          </a:stretch>
        </p:blipFill>
        <p:spPr bwMode="auto">
          <a:xfrm>
            <a:off x="2268538" y="0"/>
            <a:ext cx="6875462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308" b="329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1663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щёлкните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  <p:sp>
        <p:nvSpPr>
          <p:cNvPr id="2063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954088" y="239713"/>
            <a:ext cx="7766050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заглавия щёлкните мышью</a:t>
            </a:r>
          </a:p>
        </p:txBody>
      </p:sp>
      <p:sp>
        <p:nvSpPr>
          <p:cNvPr id="2064" name="Text Box 19"/>
          <p:cNvSpPr txBox="1">
            <a:spLocks noChangeArrowheads="1"/>
          </p:cNvSpPr>
          <p:nvPr/>
        </p:nvSpPr>
        <p:spPr bwMode="auto">
          <a:xfrm>
            <a:off x="76200" y="6505575"/>
            <a:ext cx="1219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65" name="Text Box 20"/>
          <p:cNvSpPr txBox="1">
            <a:spLocks noChangeArrowheads="1"/>
          </p:cNvSpPr>
          <p:nvPr/>
        </p:nvSpPr>
        <p:spPr bwMode="auto">
          <a:xfrm>
            <a:off x="1371600" y="6505575"/>
            <a:ext cx="1219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sldNum"/>
          </p:nvPr>
        </p:nvSpPr>
        <p:spPr bwMode="auto">
          <a:xfrm>
            <a:off x="2667000" y="6505575"/>
            <a:ext cx="1211263" cy="23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DF666F10-9BEA-4BE6-8C0D-C23246E78AC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763713" y="4868863"/>
            <a:ext cx="6989762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 i="1">
                <a:solidFill>
                  <a:srgbClr val="800000"/>
                </a:solidFill>
                <a:latin typeface="Garamond" panose="02020404030301010803" pitchFamily="18" charset="0"/>
              </a:rPr>
              <a:t>Уважаемые родители,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2400" b="1" i="1">
                <a:solidFill>
                  <a:srgbClr val="800000"/>
                </a:solidFill>
                <a:latin typeface="Garamond" panose="02020404030301010803" pitchFamily="18" charset="0"/>
              </a:rPr>
              <a:t>приглашаем вас посмотреть чем и с помощью чего мы занимаемся с детьми в логопедическом кабинете учителя-логопеда групп компенсирующей направленности Смелой Ольги Васильевны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954088" y="239713"/>
            <a:ext cx="777398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 b="1" i="1">
                <a:solidFill>
                  <a:srgbClr val="000000"/>
                </a:solidFill>
                <a:latin typeface="Garamond" panose="02020404030301010803" pitchFamily="18" charset="0"/>
              </a:rPr>
              <a:t>Центр предупреждения и коррекции </a:t>
            </a:r>
            <a:br>
              <a:rPr lang="ru-RU" altLang="ru-RU" sz="2400" b="1" i="1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ru-RU" altLang="ru-RU" sz="2400" b="1" i="1">
                <a:solidFill>
                  <a:srgbClr val="000000"/>
                </a:solidFill>
                <a:latin typeface="Garamond" panose="02020404030301010803" pitchFamily="18" charset="0"/>
              </a:rPr>
              <a:t>дислексии и дисграфии. </a:t>
            </a: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143000" y="1285875"/>
            <a:ext cx="3686175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Много с буквами хлопот,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Уж такой они народ…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Но, когда с умом, толково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Их поставишь в чёткий ряд,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Превратятся буквы в слово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И – с тобой заговорят!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933825"/>
            <a:ext cx="3887788" cy="278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1804988"/>
            <a:ext cx="5053013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3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042988" y="903288"/>
            <a:ext cx="8101012" cy="203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ru-RU" altLang="ru-RU" b="1" i="1">
              <a:solidFill>
                <a:srgbClr val="8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Если ребёнок звуки неправильно говорит ,</a:t>
            </a:r>
          </a:p>
          <a:p>
            <a:pPr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И за речью не следит.</a:t>
            </a:r>
          </a:p>
          <a:p>
            <a:pPr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Логопед проверит,</a:t>
            </a:r>
          </a:p>
          <a:p>
            <a:pPr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Слышит он или нет</a:t>
            </a:r>
          </a:p>
          <a:p>
            <a:pPr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Это важный ответ.</a:t>
            </a:r>
          </a:p>
          <a:p>
            <a:pPr eaLnBrk="1" hangingPunct="1">
              <a:buClrTx/>
              <a:buFontTx/>
              <a:buNone/>
            </a:pPr>
            <a:endParaRPr lang="ru-RU" altLang="ru-RU" b="1" i="1">
              <a:solidFill>
                <a:srgbClr val="8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755650" y="117475"/>
            <a:ext cx="7773988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800" b="1" i="1">
                <a:solidFill>
                  <a:srgbClr val="000000"/>
                </a:solidFill>
                <a:latin typeface="Garamond" panose="02020404030301010803" pitchFamily="18" charset="0"/>
              </a:rPr>
              <a:t>Центр обследования слуха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93988"/>
            <a:ext cx="6453188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1285875"/>
            <a:ext cx="3090862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3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3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35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35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35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35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35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35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571500" y="214313"/>
            <a:ext cx="7929563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800" b="1" i="1">
                <a:solidFill>
                  <a:srgbClr val="000000"/>
                </a:solidFill>
                <a:latin typeface="Garamond" panose="02020404030301010803" pitchFamily="18" charset="0"/>
              </a:rPr>
              <a:t>     Речевые и настольные игры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676400"/>
            <a:ext cx="8753475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571500" y="214313"/>
            <a:ext cx="7929563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800" b="1" i="1">
                <a:solidFill>
                  <a:srgbClr val="000000"/>
                </a:solidFill>
                <a:latin typeface="Garamond" panose="02020404030301010803" pitchFamily="18" charset="0"/>
              </a:rPr>
              <a:t>     Центр развития мелкой моторики</a:t>
            </a: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143125" y="1143000"/>
            <a:ext cx="45720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80000"/>
              </a:lnSpc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Чтобы правильно  начать говорить,</a:t>
            </a:r>
          </a:p>
          <a:p>
            <a:pPr eaLnBrk="1" hangingPunct="1">
              <a:lnSpc>
                <a:spcPct val="80000"/>
              </a:lnSpc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Нужно  пальцами умело шевелить.</a:t>
            </a:r>
          </a:p>
          <a:p>
            <a:pPr eaLnBrk="1" hangingPunct="1">
              <a:lnSpc>
                <a:spcPct val="80000"/>
              </a:lnSpc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Чтоб красиво нам писать,</a:t>
            </a:r>
          </a:p>
          <a:p>
            <a:pPr eaLnBrk="1" hangingPunct="1">
              <a:lnSpc>
                <a:spcPct val="80000"/>
              </a:lnSpc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Пальцы нужно развивать.</a:t>
            </a:r>
          </a:p>
          <a:p>
            <a:pPr eaLnBrk="1" hangingPunct="1">
              <a:lnSpc>
                <a:spcPct val="80000"/>
              </a:lnSpc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Выпрямлять их и сгибать,</a:t>
            </a:r>
          </a:p>
          <a:p>
            <a:pPr eaLnBrk="1" hangingPunct="1">
              <a:lnSpc>
                <a:spcPct val="80000"/>
              </a:lnSpc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Шнуровать, перебирать.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2614613"/>
            <a:ext cx="53879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3736975"/>
            <a:ext cx="4456112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571500" y="214313"/>
            <a:ext cx="7929563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800" b="1" i="1">
                <a:solidFill>
                  <a:srgbClr val="000000"/>
                </a:solidFill>
                <a:latin typeface="Garamond" panose="02020404030301010803" pitchFamily="18" charset="0"/>
              </a:rPr>
              <a:t>     Центр развития мелкой моторики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1127125"/>
            <a:ext cx="4194175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871538"/>
            <a:ext cx="2665412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3176588"/>
            <a:ext cx="47053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3859213"/>
            <a:ext cx="2249488" cy="298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4284663" y="1412875"/>
            <a:ext cx="39592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solidFill>
                  <a:srgbClr val="333333"/>
                </a:solidFill>
              </a:rPr>
              <a:t>.</a:t>
            </a: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0" y="239713"/>
            <a:ext cx="6786563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 i="1">
                <a:solidFill>
                  <a:srgbClr val="000000"/>
                </a:solidFill>
                <a:latin typeface="Garamond" panose="02020404030301010803" pitchFamily="18" charset="0"/>
              </a:rPr>
              <a:t> Центр развития дыхания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5000625" y="5072063"/>
            <a:ext cx="39290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Вот подует ветерок на цветы,</a:t>
            </a:r>
            <a:b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</a:b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И задвигаются  их лепестки,</a:t>
            </a:r>
            <a:b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</a:b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С ветерочком  сыграю в футбол,</a:t>
            </a:r>
          </a:p>
          <a:p>
            <a:pPr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И задую в ворота я гол !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1073150"/>
            <a:ext cx="3611562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935038"/>
            <a:ext cx="2925762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854450"/>
            <a:ext cx="43942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2646363"/>
            <a:ext cx="3565525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9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6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857250" y="214313"/>
            <a:ext cx="57150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800" b="1" i="1">
                <a:solidFill>
                  <a:srgbClr val="000000"/>
                </a:solidFill>
                <a:latin typeface="Garamond" panose="02020404030301010803" pitchFamily="18" charset="0"/>
              </a:rPr>
              <a:t>            Массажная зона </a:t>
            </a: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1643063"/>
            <a:ext cx="4071938" cy="475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200000"/>
              </a:lnSpc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Егор слишком напряжён,</a:t>
            </a:r>
          </a:p>
          <a:p>
            <a:pPr eaLnBrk="1" hangingPunct="1">
              <a:lnSpc>
                <a:spcPct val="200000"/>
              </a:lnSpc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Или просто раздражён.</a:t>
            </a:r>
          </a:p>
          <a:p>
            <a:pPr eaLnBrk="1" hangingPunct="1">
              <a:lnSpc>
                <a:spcPct val="200000"/>
              </a:lnSpc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Соня  очень уж расслаблена, </a:t>
            </a:r>
          </a:p>
          <a:p>
            <a:pPr eaLnBrk="1" hangingPunct="1">
              <a:lnSpc>
                <a:spcPct val="200000"/>
              </a:lnSpc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И помочь им задача поставлена.</a:t>
            </a:r>
          </a:p>
          <a:p>
            <a:pPr eaLnBrk="1" hangingPunct="1">
              <a:lnSpc>
                <a:spcPct val="200000"/>
              </a:lnSpc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Мышцы в норму привести массаж поможет</a:t>
            </a:r>
          </a:p>
          <a:p>
            <a:pPr eaLnBrk="1" hangingPunct="1">
              <a:lnSpc>
                <a:spcPct val="200000"/>
              </a:lnSpc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Никакой другой приём так помочь не сможет!</a:t>
            </a:r>
          </a:p>
          <a:p>
            <a:pPr eaLnBrk="1" hangingPunct="1">
              <a:buClrTx/>
              <a:buFontTx/>
              <a:buNone/>
            </a:pPr>
            <a:endParaRPr lang="ru-RU" altLang="ru-RU" b="1" i="1">
              <a:solidFill>
                <a:srgbClr val="8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1231900"/>
            <a:ext cx="5156200" cy="408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1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17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954088" y="239713"/>
            <a:ext cx="777398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800" b="1" i="1">
                <a:solidFill>
                  <a:srgbClr val="000000"/>
                </a:solidFill>
                <a:latin typeface="Garamond" panose="02020404030301010803" pitchFamily="18" charset="0"/>
              </a:rPr>
              <a:t>             Приглашение!</a:t>
            </a: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000250" y="1143000"/>
            <a:ext cx="5235575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ПРИГЛАШАЕМ В ГОСТИ К НАМ,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БУДЕМ ОЧЕНЬ РАДЫ ВАМ!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Для занятий  всё найдется в тот же час,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Потому что всё систематизировано у нас.</a:t>
            </a:r>
          </a:p>
          <a:p>
            <a:pPr algn="ctr" eaLnBrk="1" hangingPunct="1">
              <a:buClrTx/>
              <a:buFontTx/>
              <a:buNone/>
            </a:pPr>
            <a:endParaRPr lang="ru-RU" altLang="ru-RU" b="1" i="1">
              <a:solidFill>
                <a:srgbClr val="800000"/>
              </a:solidFill>
              <a:latin typeface="Garamond" panose="02020404030301010803" pitchFamily="18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3617913"/>
            <a:ext cx="2360613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2219325"/>
            <a:ext cx="31400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2432050"/>
            <a:ext cx="2878137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2786063" y="5286375"/>
            <a:ext cx="5491162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ru-RU" altLang="ru-RU" sz="4000" b="1" i="1">
                <a:solidFill>
                  <a:srgbClr val="800000"/>
                </a:solidFill>
                <a:latin typeface="Garamond" panose="02020404030301010803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advTm="3072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1643063" y="214313"/>
            <a:ext cx="381635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 i="1">
                <a:solidFill>
                  <a:srgbClr val="000000"/>
                </a:solidFill>
                <a:latin typeface="Garamond" panose="02020404030301010803" pitchFamily="18" charset="0"/>
              </a:rPr>
              <a:t>       Добро пожаловать!</a:t>
            </a: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747713" y="863600"/>
            <a:ext cx="3500437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ru-RU" altLang="ru-RU" b="1" i="1">
              <a:solidFill>
                <a:srgbClr val="8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ctr" eaLnBrk="1" hangingPunct="1">
              <a:buClrTx/>
              <a:buFontTx/>
              <a:buNone/>
            </a:pPr>
            <a:endParaRPr lang="ru-RU" altLang="ru-RU" b="1" i="1">
              <a:solidFill>
                <a:srgbClr val="8000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Кто со звуками не дружит,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С лексикой, грамматикой  беда -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Логопеды приглашают: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Приходите все сюда!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1616075"/>
            <a:ext cx="4035425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2840038"/>
            <a:ext cx="3633788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954088" y="239713"/>
            <a:ext cx="777398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 i="1">
                <a:solidFill>
                  <a:srgbClr val="000000"/>
                </a:solidFill>
                <a:latin typeface="Garamond" panose="02020404030301010803" pitchFamily="18" charset="0"/>
              </a:rPr>
              <a:t>Центр информационно-компьютерных технологий</a:t>
            </a:r>
            <a:br>
              <a:rPr lang="ru-RU" altLang="ru-RU" sz="2400" b="1" i="1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ru-RU" altLang="ru-RU" sz="2400" b="1" i="1">
                <a:solidFill>
                  <a:srgbClr val="000000"/>
                </a:solidFill>
                <a:latin typeface="Garamond" panose="02020404030301010803" pitchFamily="18" charset="0"/>
              </a:rPr>
              <a:t>Диски.</a:t>
            </a: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652588" y="1143000"/>
            <a:ext cx="69437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4963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ru-RU" altLang="ru-RU" b="1" i="1">
                <a:solidFill>
                  <a:srgbClr val="963D00"/>
                </a:solidFill>
                <a:latin typeface="Garamond" panose="02020404030301010803" pitchFamily="18" charset="0"/>
              </a:rPr>
              <a:t>Компьютерных игр создано немало,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ru-RU" altLang="ru-RU" b="1" i="1">
                <a:solidFill>
                  <a:srgbClr val="963D00"/>
                </a:solidFill>
                <a:latin typeface="Garamond" panose="02020404030301010803" pitchFamily="18" charset="0"/>
              </a:rPr>
              <a:t>Чтобы детям интереснее обучаться стало.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8728075" y="5516563"/>
            <a:ext cx="112713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1908175"/>
            <a:ext cx="4237038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"/>
          <p:cNvSpPr>
            <a:spLocks noChangeArrowheads="1"/>
          </p:cNvSpPr>
          <p:nvPr/>
        </p:nvSpPr>
        <p:spPr bwMode="auto">
          <a:xfrm flipH="1">
            <a:off x="2498725" y="5429250"/>
            <a:ext cx="2714625" cy="790575"/>
          </a:xfrm>
          <a:prstGeom prst="roundRect">
            <a:avLst>
              <a:gd name="adj" fmla="val 16667"/>
            </a:avLst>
          </a:prstGeom>
          <a:solidFill>
            <a:srgbClr val="FFFFFF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928688" y="142875"/>
            <a:ext cx="6786562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 i="1">
                <a:solidFill>
                  <a:srgbClr val="000000"/>
                </a:solidFill>
                <a:latin typeface="Garamond" panose="02020404030301010803" pitchFamily="18" charset="0"/>
              </a:rPr>
              <a:t>Центр коррекции произношения звуков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148263" y="2922588"/>
            <a:ext cx="381793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429000" y="1143000"/>
            <a:ext cx="47148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На уроки к логопеду,</a:t>
            </a:r>
            <a:b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</a:b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Я вприпрыжку побегу,</a:t>
            </a:r>
            <a:b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</a:b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Ведь учительнице строгой</a:t>
            </a:r>
            <a:b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</a:b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Показать язык смогу.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327025" y="4060825"/>
            <a:ext cx="2857500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Чтоб красиво говорить,</a:t>
            </a:r>
          </a:p>
          <a:p>
            <a:pPr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Надо с зондами дружить!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500188"/>
            <a:ext cx="2865437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4879975"/>
            <a:ext cx="3906838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2243138"/>
            <a:ext cx="5224463" cy="399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9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6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3132138" y="1700213"/>
            <a:ext cx="358140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ru-RU" sz="2000" b="1">
                <a:solidFill>
                  <a:srgbClr val="537568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2291" name="WordArt 2"/>
          <p:cNvSpPr>
            <a:spLocks noChangeArrowheads="1" noChangeShapeType="1" noTextEdit="1"/>
          </p:cNvSpPr>
          <p:nvPr/>
        </p:nvSpPr>
        <p:spPr bwMode="auto">
          <a:xfrm>
            <a:off x="1238250" y="3051175"/>
            <a:ext cx="558800" cy="5318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i="1" kern="10">
                <a:solidFill>
                  <a:srgbClr val="FFFFFF">
                    <a:alpha val="50195"/>
                  </a:srgbClr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928688" y="0"/>
            <a:ext cx="7773987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 i="1">
                <a:solidFill>
                  <a:srgbClr val="000000"/>
                </a:solidFill>
              </a:rPr>
              <a:t/>
            </a:r>
            <a:br>
              <a:rPr lang="ru-RU" altLang="ru-RU" sz="2400" b="1" i="1">
                <a:solidFill>
                  <a:srgbClr val="000000"/>
                </a:solidFill>
              </a:rPr>
            </a:br>
            <a:r>
              <a:rPr lang="ru-RU" altLang="ru-RU" sz="2400" b="1" i="1">
                <a:solidFill>
                  <a:srgbClr val="000000"/>
                </a:solidFill>
                <a:latin typeface="Garamond" panose="02020404030301010803" pitchFamily="18" charset="0"/>
              </a:rPr>
              <a:t> Центр формирования фонематических процессов 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785938"/>
            <a:ext cx="4078288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1122363"/>
            <a:ext cx="4675188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5" name="Прямоугольник 1"/>
          <p:cNvSpPr>
            <a:spLocks noChangeArrowheads="1"/>
          </p:cNvSpPr>
          <p:nvPr/>
        </p:nvSpPr>
        <p:spPr bwMode="auto">
          <a:xfrm>
            <a:off x="5364163" y="5259388"/>
            <a:ext cx="45720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buSzPct val="100000"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Я спрятал машины, </a:t>
            </a:r>
          </a:p>
          <a:p>
            <a:pPr eaLnBrk="1" hangingPunct="1">
              <a:lnSpc>
                <a:spcPct val="80000"/>
              </a:lnSpc>
              <a:buSzPct val="100000"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Играть не хочу.</a:t>
            </a:r>
          </a:p>
          <a:p>
            <a:pPr eaLnBrk="1" hangingPunct="1">
              <a:lnSpc>
                <a:spcPct val="80000"/>
              </a:lnSpc>
              <a:buSzPct val="100000"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Я слушаю звуки </a:t>
            </a:r>
          </a:p>
          <a:p>
            <a:pPr eaLnBrk="1" hangingPunct="1">
              <a:lnSpc>
                <a:spcPct val="80000"/>
              </a:lnSpc>
              <a:buSzPct val="100000"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</a:rPr>
              <a:t>И буквы учу!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3132138" y="1700213"/>
            <a:ext cx="358140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ru-RU" sz="2000" b="1">
                <a:solidFill>
                  <a:srgbClr val="537568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4339" name="WordArt 2"/>
          <p:cNvSpPr>
            <a:spLocks noChangeArrowheads="1" noChangeShapeType="1" noTextEdit="1"/>
          </p:cNvSpPr>
          <p:nvPr/>
        </p:nvSpPr>
        <p:spPr bwMode="auto">
          <a:xfrm>
            <a:off x="1238250" y="3051175"/>
            <a:ext cx="558800" cy="5318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i="1" kern="10">
                <a:solidFill>
                  <a:srgbClr val="FFFFFF">
                    <a:alpha val="50195"/>
                  </a:srgbClr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928688" y="0"/>
            <a:ext cx="7773987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 i="1">
                <a:solidFill>
                  <a:srgbClr val="000000"/>
                </a:solidFill>
              </a:rPr>
              <a:t/>
            </a:r>
            <a:br>
              <a:rPr lang="ru-RU" altLang="ru-RU" sz="2400" b="1" i="1">
                <a:solidFill>
                  <a:srgbClr val="000000"/>
                </a:solidFill>
              </a:rPr>
            </a:br>
            <a:r>
              <a:rPr lang="ru-RU" altLang="ru-RU" sz="2400" b="1" i="1">
                <a:solidFill>
                  <a:srgbClr val="000000"/>
                </a:solidFill>
                <a:latin typeface="Garamond" panose="02020404030301010803" pitchFamily="18" charset="0"/>
              </a:rPr>
              <a:t> Центр формирования фонематических процессов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495925" y="2519363"/>
            <a:ext cx="32162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Наш веселый Снеговик, </a:t>
            </a:r>
          </a:p>
          <a:p>
            <a:pPr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Звуки прятать — озорник,</a:t>
            </a:r>
          </a:p>
          <a:p>
            <a:pPr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Он вам их не скажет,</a:t>
            </a:r>
          </a:p>
          <a:p>
            <a:pPr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Картиночки покажет.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762125"/>
            <a:ext cx="4803775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954088" y="239713"/>
            <a:ext cx="7773987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 i="1">
                <a:solidFill>
                  <a:srgbClr val="000000"/>
                </a:solidFill>
                <a:latin typeface="Garamond" panose="02020404030301010803" pitchFamily="18" charset="0"/>
              </a:rPr>
              <a:t>Центр коррекции лексико-грамматических категорий</a:t>
            </a: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4932363" y="1196975"/>
            <a:ext cx="31146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solidFill>
                  <a:srgbClr val="333333"/>
                </a:solidFill>
              </a:rPr>
              <a:t>-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071563" y="1285875"/>
            <a:ext cx="30003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Хорошо будем учиться,</a:t>
            </a:r>
            <a:b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</a:b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Без ошибок говорить,</a:t>
            </a:r>
            <a:b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</a:b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А для этого нам нужно</a:t>
            </a:r>
            <a:b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</a:b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Все предлоги повторить.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663825"/>
            <a:ext cx="4602163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3511550"/>
            <a:ext cx="4292600" cy="332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877888"/>
            <a:ext cx="2925763" cy="299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954088" y="239713"/>
            <a:ext cx="7773987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 i="1">
                <a:solidFill>
                  <a:srgbClr val="000000"/>
                </a:solidFill>
                <a:latin typeface="Garamond" panose="02020404030301010803" pitchFamily="18" charset="0"/>
              </a:rPr>
              <a:t>Центр коррекции лексико-грамматических категорий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4932363" y="1196975"/>
            <a:ext cx="31146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solidFill>
                  <a:srgbClr val="333333"/>
                </a:solidFill>
              </a:rPr>
              <a:t>-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652588"/>
            <a:ext cx="4395788" cy="306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2749550"/>
            <a:ext cx="4467225" cy="360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863600" y="4824413"/>
            <a:ext cx="30003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9" name="Rectangle 6"/>
          <p:cNvSpPr>
            <a:spLocks noChangeArrowheads="1"/>
          </p:cNvSpPr>
          <p:nvPr/>
        </p:nvSpPr>
        <p:spPr bwMode="auto">
          <a:xfrm>
            <a:off x="5472113" y="1223963"/>
            <a:ext cx="3216275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Вот вам морковка,</a:t>
            </a:r>
          </a:p>
          <a:p>
            <a:pPr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Красная головка,</a:t>
            </a:r>
          </a:p>
          <a:p>
            <a:pPr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Хвостик зеленый,</a:t>
            </a:r>
          </a:p>
          <a:p>
            <a:pPr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Вот вам и репка,</a:t>
            </a:r>
          </a:p>
          <a:p>
            <a:pPr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И огурчик крепкий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806450" y="1862138"/>
            <a:ext cx="75263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>
                <a:solidFill>
                  <a:srgbClr val="BCB5AC"/>
                </a:solidFill>
              </a:rPr>
              <a:t>-</a:t>
            </a: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285750" y="214313"/>
            <a:ext cx="7773988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800" b="1" i="1">
                <a:solidFill>
                  <a:srgbClr val="000000"/>
                </a:solidFill>
                <a:latin typeface="Garamond" panose="02020404030301010803" pitchFamily="18" charset="0"/>
              </a:rPr>
              <a:t>       Центр развития связной речи 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000125" y="1214438"/>
            <a:ext cx="50006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Чтобы  в школе за ответы  5 получать,</a:t>
            </a:r>
          </a:p>
          <a:p>
            <a:pPr eaLnBrk="1" hangingPunct="1">
              <a:buClrTx/>
              <a:buFontTx/>
              <a:buNone/>
            </a:pPr>
            <a:r>
              <a:rPr lang="ru-RU" altLang="ru-RU" b="1" i="1">
                <a:solidFill>
                  <a:srgbClr val="80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В саду надо учиться рассказы составлять. 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1822450"/>
            <a:ext cx="715168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3810000"/>
            <a:ext cx="380365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396</Words>
  <Application>Microsoft Office PowerPoint</Application>
  <PresentationFormat>Экран (4:3)</PresentationFormat>
  <Paragraphs>122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Microsoft YaHei</vt:lpstr>
      <vt:lpstr>Times New Roman</vt:lpstr>
      <vt:lpstr>Segoe UI</vt:lpstr>
      <vt:lpstr>Arial Black</vt:lpstr>
      <vt:lpstr>Garamond</vt:lpstr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Оформление кабинета логопункта МДОУ д/с №35 учитель-логопед:  Тодика Е.Н.</dc:title>
  <dc:creator>Admin</dc:creator>
  <cp:lastModifiedBy>Michael</cp:lastModifiedBy>
  <cp:revision>138</cp:revision>
  <cp:lastPrinted>1601-01-01T00:00:00Z</cp:lastPrinted>
  <dcterms:created xsi:type="dcterms:W3CDTF">2011-03-20T13:17:34Z</dcterms:created>
  <dcterms:modified xsi:type="dcterms:W3CDTF">2024-02-20T11:32:20Z</dcterms:modified>
</cp:coreProperties>
</file>