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9BDB8-7E6B-470A-821C-7B5B9CB4BE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A04B3-5ACD-44F9-AE5A-36C79A3020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A04B3-5ACD-44F9-AE5A-36C79A30205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14.10.21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7851648" cy="4000528"/>
          </a:xfrm>
        </p:spPr>
        <p:txBody>
          <a:bodyPr>
            <a:noAutofit/>
          </a:bodyPr>
          <a:lstStyle/>
          <a:p>
            <a:pPr algn="ctr"/>
            <a:br>
              <a:rPr lang="ru-RU" sz="44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44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Санитарно- эпидемиологические нормы пищеблока 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Посуда для приготовления блюд должна быть выполнена из нержавеющей стали. Инвентарь, используемый для раздачи и порционирования блюд, должен иметь мерную метку объема литрах и (или) миллилитрах</a:t>
            </a:r>
          </a:p>
        </p:txBody>
      </p:sp>
      <p:pic>
        <p:nvPicPr>
          <p:cNvPr id="4" name="Содержимое 3" descr="1iwYDboit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556792"/>
            <a:ext cx="6034617" cy="456937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целях контроля за качеством и безопасностью приготовленной пищевой продукции  на пищеблоках должна отбираться суточная проба от каждой партии приготовленной пищевой продукции</a:t>
            </a:r>
          </a:p>
        </p:txBody>
      </p:sp>
      <p:pic>
        <p:nvPicPr>
          <p:cNvPr id="4" name="Содержимое 3" descr="vRpBaREzKV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000792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моечной и буфетных вывешивается инструкция о правилах мытья посуды и инвентаря с указанием концентраций и объемов применяемых моющих и дезинфицирующих средств. Посуду и столовые приборы моют 2-гнездных ваннах, установленных в буфетных в каждой групповой ячейках. Столовые приборы после механической отчистки и мытья ополаскивать горячей и проточной водой. Кухонная посуда столы, оборудования , инвентарь должны быть промаркерованны и использоваться по назначению.</a:t>
            </a:r>
          </a:p>
        </p:txBody>
      </p:sp>
      <p:pic>
        <p:nvPicPr>
          <p:cNvPr id="6" name="Содержимое 5" descr="X8Sp2o_p7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438664" cy="4143404"/>
          </a:xfrm>
        </p:spPr>
      </p:pic>
      <p:pic>
        <p:nvPicPr>
          <p:cNvPr id="2050" name="Picture 2" descr="C:\Users\demoniks\Desktop\0yk62l6TX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574968" y="-14359062"/>
            <a:ext cx="18288000" cy="7358114"/>
          </a:xfrm>
          <a:prstGeom prst="rect">
            <a:avLst/>
          </a:prstGeom>
          <a:noFill/>
        </p:spPr>
      </p:pic>
      <p:pic>
        <p:nvPicPr>
          <p:cNvPr id="2051" name="Picture 3" descr="C:\Users\demoniks\Desktop\0yk62l6TX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928802"/>
            <a:ext cx="392909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Обработка сырых вареных продуктов на разных столах при использовании разделочных досок и ножей перечень технологического оборудования следует включать не менее 2 мясорубок для раздельного приготовления сырых и готовых продуктов</a:t>
            </a:r>
          </a:p>
        </p:txBody>
      </p:sp>
      <p:pic>
        <p:nvPicPr>
          <p:cNvPr id="10" name="Содержимое 9" descr="Q-eb1anB8N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Ржаной и пшеничный хлеб хранятся раздельно на стеллажах при расстоянии от нижней полки до пола не менее 35 см. При уборке мест хранения хлеба крошки сметают специальными щетками, полки протирают тканью смоченной 1% раствором столового уксуса</a:t>
            </a:r>
          </a:p>
        </p:txBody>
      </p:sp>
      <p:pic>
        <p:nvPicPr>
          <p:cNvPr id="4" name="Содержимое 3" descr="7bL93zt-o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ДОУ должен быть организован правильный питьевой режим. Допускается использование кипяченной питьевой вода при условии её хранения не больше 3 часов</a:t>
            </a:r>
          </a:p>
        </p:txBody>
      </p:sp>
      <p:pic>
        <p:nvPicPr>
          <p:cNvPr id="6" name="Содержимое 5" descr="c1TmPJb7W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5143536" cy="5214974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Лица сопровождающие и получающие продовоственное сырье и пищевые продукты должны использовать специальную одежду(халат, рукавицы,) иметь личную медицинскую книжку с отметками о результатах медицинских осмотров, в том числе лабораторных исследований, и отметкой о прохождении профессиональной гигиенической подготовки</a:t>
            </a:r>
          </a:p>
        </p:txBody>
      </p:sp>
      <p:pic>
        <p:nvPicPr>
          <p:cNvPr id="4" name="Содержимое 3" descr="p4fBMcaSP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3929090" cy="4500594"/>
          </a:xfrm>
        </p:spPr>
      </p:pic>
      <p:pic>
        <p:nvPicPr>
          <p:cNvPr id="3074" name="Picture 2" descr="C:\Users\demoniks\Desktop\VfgQeuuRT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85765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составлении меню учитывается национальные и территориальные особенности питания  населения и состояние здоровья детей, а так же в соответствии с рекомендуемым ассортиментом основных пищевых продуктов для использования в питание детей в ДОУ. Питание должно быть организованно с примерным меню утвержденным руководителем  ДОУ</a:t>
            </a:r>
          </a:p>
        </p:txBody>
      </p:sp>
      <p:pic>
        <p:nvPicPr>
          <p:cNvPr id="6" name="Содержимое 5" descr="6WE-h1cCV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285860"/>
            <a:ext cx="7000924" cy="557214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Технологическое оборудование должно быть иготовленно из материалов разрешенных для контакта с пищевыми продуктами. Весь кухонный инвентарь и кухонная посуда должна иметь маркировку для сырых и готовых пищевых продуктов. При работе технологического оборудования должна быть исключена возможность контакта пищевого сырья и готовых к употреблению продуктов</a:t>
            </a:r>
          </a:p>
        </p:txBody>
      </p:sp>
      <p:pic>
        <p:nvPicPr>
          <p:cNvPr id="6" name="Содержимое 5" descr="rX8KGCitx6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4286280" cy="4143404"/>
          </a:xfrm>
        </p:spPr>
      </p:pic>
      <p:pic>
        <p:nvPicPr>
          <p:cNvPr id="1026" name="Picture 2" descr="C:\Users\demoniks\Desktop\03MDR6vj8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42915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кулинарной обработке пищевых продуктов необходимо обеспечить технологию приготовления блюд, изложенных в технологической карте. Суфле, запеканки готовятся из варенного мяса формование изделия из сырого мясного и рыбного фарша готовятся на пару или в запеченном соусе, кусками отваривается , припускается, тушится или запекается. При изготовление вторых блюд из мяса(птицы, рыбы) порционнированое мясо подвергается термической обработке, кипячению в бульоне 5-7 мин при температуре + 75 до раздачи не более одного часа</a:t>
            </a:r>
          </a:p>
        </p:txBody>
      </p:sp>
      <p:pic>
        <p:nvPicPr>
          <p:cNvPr id="4" name="Содержимое 3" descr="6-HeyONo05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8643998" cy="4643469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043890" cy="60007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Постановление  главного государственного врача РФ от 27.10.2020 № 32 «Об утверждении санитарно-эпидемиологические требования к организации общественного питания населения» (вместе с СанПин 2.3</a:t>
            </a:r>
            <a:r>
              <a:rPr lang="en-US" dirty="0"/>
              <a:t>/2</a:t>
            </a:r>
            <a:r>
              <a:rPr lang="ru-RU" dirty="0"/>
              <a:t>.4.3590-20.                         Санитарно-эпидемиологические правила и нормы…)                             (зарегистрировано в Минюсте России 11.11.2020)                       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разделки сырых и готовых продуктов следует иметь отдельные разделочные столы, ножи и доски. Для разделки сырых и готовых продуктов используются доски из дерева  твердых пород (или других материалов, разрешенных для контакта с пищевыми продуктами, подвергающихся мытью и дезинсекции) без дефектов (щелей, зазоров и других)</a:t>
            </a:r>
          </a:p>
        </p:txBody>
      </p:sp>
      <p:pic>
        <p:nvPicPr>
          <p:cNvPr id="4" name="Содержимое 3" descr="eecipmq2x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Покрытие стола для  работы с тестом (столешница) должно быть выполнено из дерева твердых лиственных пород.</a:t>
            </a:r>
          </a:p>
        </p:txBody>
      </p:sp>
      <p:pic>
        <p:nvPicPr>
          <p:cNvPr id="4" name="Содержимое 3" descr="E0uKx3sWk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6929486" cy="507209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42889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0019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Непосредственно после приготовления пищи отбирается суточная проба готовой продукции, порционные блюда – в полной объеме  холодные закуски , первые блюда, гарниры и напитки в колличестве не менее 100 гр., порционные 2 блюда биточки, котлеты, колбаса, бутерброды оставляют поштучно целиком в объеме 1 порции</a:t>
            </a:r>
          </a:p>
        </p:txBody>
      </p:sp>
      <p:pic>
        <p:nvPicPr>
          <p:cNvPr id="6" name="Содержимое 5" descr="HlY_f-G8_R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071678"/>
            <a:ext cx="4572000" cy="3715789"/>
          </a:xfrm>
        </p:spPr>
      </p:pic>
      <p:pic>
        <p:nvPicPr>
          <p:cNvPr id="1026" name="Picture 2" descr="C:\Users\demoniks\Desktop\DTXPT-Z2ZM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3714776" cy="37273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Очищенный картофель , корнеплоды и другие овощи  во избежание их потемнения и высушивания хранить в холодной воде не более 2 часов. Овощи урожаи прошлого года в период после 1 марта допускается использовать только после термической обработки. Для обеспечения сохранности витаминов в блюдах овощи подлежащие отвариванию в очищенном виде чистят непосредственно перед варкой и варят в подсоленной воде(кроме свеклы)</a:t>
            </a:r>
          </a:p>
        </p:txBody>
      </p:sp>
      <p:pic>
        <p:nvPicPr>
          <p:cNvPr id="4" name="Содержимое 3" descr="t_nEUe75Yd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429288" cy="4714908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Прием пищевых продуктов и продовольственного сырья в ДОУ осуществляется при наличии документов, подтверждающие их качестве и безопасность. Продукция поступает в таре производителя (поставщика). Документация удостоверяющая качество безопасности продукции, маркировочные ярлыки , или их копии должны сохранятся до окончания реализации продукции. Пищевые продукты хранятся в соответствии с условием хранении и сроком годности</a:t>
            </a:r>
          </a:p>
        </p:txBody>
      </p:sp>
      <p:pic>
        <p:nvPicPr>
          <p:cNvPr id="6" name="Содержимое 5" descr="1PhBCUiHUt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Пищевые продукты  хранятся в соответствии с условиями хранения и сроками годности, контроль соблюдения температурного режима холодильного оборудования осуществляется ежедневно, результаты заносятся в журнал учета температурного режима который хранится в течении года. Молоко хранят в той же таре в которой оно поступило или в потребительской упаковке</a:t>
            </a:r>
          </a:p>
        </p:txBody>
      </p:sp>
      <p:pic>
        <p:nvPicPr>
          <p:cNvPr id="4" name="Содержимое 3" descr="5xWObLhzo6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244" y="1600200"/>
            <a:ext cx="3395511" cy="4525963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Яйца хранятся в коробах подтоварниках в сухих прохладных помещениях (холодильников) или в кассетах на отдельных полках, стеллажах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Содержимое 3" descr="q0UWz0aMD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5080" y="1668621"/>
            <a:ext cx="3291840" cy="4389120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Крупа , мука, макаронные изделия хранятся в сухом помещении заводской (потребительской) упаковке, на подтоварниках либо стеллажах на расстоянии от пола не менее 15 см. расстояние между стеной и продуктами не менее 20 см.</a:t>
            </a:r>
          </a:p>
        </p:txBody>
      </p:sp>
      <p:pic>
        <p:nvPicPr>
          <p:cNvPr id="4" name="Содержимое 3" descr="J40CAZ9y0o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кулинарной обработке пищевых продуктов необходимо обеспечить выполнение технологий блюд, изложенной в технологической карте, а так же соблюдать санитарно-эпидимиологические требования к технологическим процессам приготовления блюд . Горячие блюда (супы, соусы, горячие напитки, вторые блюда и гарниры) при раздаче должны иметь температуру + 60…+ 65 С; холодные закуски, салаты, напитки не ниже + 15 С</a:t>
            </a:r>
          </a:p>
        </p:txBody>
      </p:sp>
      <p:pic>
        <p:nvPicPr>
          <p:cNvPr id="11" name="Содержимое 10" descr="6oEPZ-8h4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5429288" cy="5286388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885</Words>
  <Application>Microsoft Office PowerPoint</Application>
  <PresentationFormat>Экран (4:3)</PresentationFormat>
  <Paragraphs>23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  Санитарно- эпидемиологические нормы пищеблока </vt:lpstr>
      <vt:lpstr>Презентация PowerPoint</vt:lpstr>
      <vt:lpstr>Непосредственно после приготовления пищи отбирается суточная проба готовой продукции, порционные блюда – в полной объеме  холодные закуски , первые блюда, гарниры и напитки в колличестве не менее 100 гр., порционные 2 блюда биточки, котлеты, колбаса, бутерброды оставляют поштучно целиком в объеме 1 порции</vt:lpstr>
      <vt:lpstr>Очищенный картофель , корнеплоды и другие овощи  во избежание их потемнения и высушивания хранить в холодной воде не более 2 часов. Овощи урожаи прошлого года в период после 1 марта допускается использовать только после термической обработки. Для обеспечения сохранности витаминов в блюдах овощи подлежащие отвариванию в очищенном виде чистят непосредственно перед варкой и варят в подсоленной воде(кроме свеклы)</vt:lpstr>
      <vt:lpstr>Прием пищевых продуктов и продовольственного сырья в ДОУ осуществляется при наличии документов, подтверждающие их качестве и безопасность. Продукция поступает в таре производителя (поставщика). Документация удостоверяющая качество безопасности продукции, маркировочные ярлыки , или их копии должны сохранятся до окончания реализации продукции. Пищевые продукты хранятся в соответствии с условием хранении и сроком годности</vt:lpstr>
      <vt:lpstr>Пищевые продукты  хранятся в соответствии с условиями хранения и сроками годности, контроль соблюдения температурного режима холодильного оборудования осуществляется ежедневно, результаты заносятся в журнал учета температурного режима который хранится в течении года. Молоко хранят в той же таре в которой оно поступило или в потребительской упаковке</vt:lpstr>
      <vt:lpstr>Яйца хранятся в коробах подтоварниках в сухих прохладных помещениях (холодильников) или в кассетах на отдельных полках, стеллажах.</vt:lpstr>
      <vt:lpstr>Крупа , мука, макаронные изделия хранятся в сухом помещении заводской (потребительской) упаковке, на подтоварниках либо стеллажах на расстоянии от пола не менее 15 см. расстояние между стеной и продуктами не менее 20 см.</vt:lpstr>
      <vt:lpstr>При кулинарной обработке пищевых продуктов необходимо обеспечить выполнение технологий блюд, изложенной в технологической карте, а так же соблюдать санитарно-эпидимиологические требования к технологическим процессам приготовления блюд . Горячие блюда (супы, соусы, горячие напитки, вторые блюда и гарниры) при раздаче должны иметь температуру + 60…+ 65 С; холодные закуски, салаты, напитки не ниже + 15 С</vt:lpstr>
      <vt:lpstr>Посуда для приготовления блюд должна быть выполнена из нержавеющей стали. Инвентарь, используемый для раздачи и порционирования блюд, должен иметь мерную метку объема литрах и (или) миллилитрах</vt:lpstr>
      <vt:lpstr>В целях контроля за качеством и безопасностью приготовленной пищевой продукции  на пищеблоках должна отбираться суточная проба от каждой партии приготовленной пищевой продукции</vt:lpstr>
      <vt:lpstr>В моечной и буфетных вывешивается инструкция о правилах мытья посуды и инвентаря с указанием концентраций и объемов применяемых моющих и дезинфицирующих средств. Посуду и столовые приборы моют 2-гнездных ваннах, установленных в буфетных в каждой групповой ячейках. Столовые приборы после механической отчистки и мытья ополаскивать горячей и проточной водой. Кухонная посуда столы, оборудования , инвентарь должны быть промаркерованны и использоваться по назначению.</vt:lpstr>
      <vt:lpstr>Обработка сырых вареных продуктов на разных столах при использовании разделочных досок и ножей перечень технологического оборудования следует включать не менее 2 мясорубок для раздельного приготовления сырых и готовых продуктов</vt:lpstr>
      <vt:lpstr>Ржаной и пшеничный хлеб хранятся раздельно на стеллажах при расстоянии от нижней полки до пола не менее 35 см. При уборке мест хранения хлеба крошки сметают специальными щетками, полки протирают тканью смоченной 1% раствором столового уксуса</vt:lpstr>
      <vt:lpstr>ДОУ должен быть организован правильный питьевой режим. Допускается использование кипяченной питьевой вода при условии её хранения не больше 3 часов</vt:lpstr>
      <vt:lpstr>Лица сопровождающие и получающие продовоственное сырье и пищевые продукты должны использовать специальную одежду(халат, рукавицы,) иметь личную медицинскую книжку с отметками о результатах медицинских осмотров, в том числе лабораторных исследований, и отметкой о прохождении профессиональной гигиенической подготовки</vt:lpstr>
      <vt:lpstr>При составлении меню учитывается национальные и территориальные особенности питания  населения и состояние здоровья детей, а так же в соответствии с рекомендуемым ассортиментом основных пищевых продуктов для использования в питание детей в ДОУ. Питание должно быть организованно с примерным меню утвержденным руководителем  ДОУ</vt:lpstr>
      <vt:lpstr>Технологическое оборудование должно быть иготовленно из материалов разрешенных для контакта с пищевыми продуктами. Весь кухонный инвентарь и кухонная посуда должна иметь маркировку для сырых и готовых пищевых продуктов. При работе технологического оборудования должна быть исключена возможность контакта пищевого сырья и готовых к употреблению продуктов</vt:lpstr>
      <vt:lpstr>При кулинарной обработке пищевых продуктов необходимо обеспечить технологию приготовления блюд, изложенных в технологической карте. Суфле, запеканки готовятся из варенного мяса формование изделия из сырого мясного и рыбного фарша готовятся на пару или в запеченном соусе, кусками отваривается , припускается, тушится или запекается. При изготовление вторых блюд из мяса(птицы, рыбы) порционнированое мясо подвергается термической обработке, кипячению в бульоне 5-7 мин при температуре + 75 до раздачи не более одного часа</vt:lpstr>
      <vt:lpstr>Для разделки сырых и готовых продуктов следует иметь отдельные разделочные столы, ножи и доски. Для разделки сырых и готовых продуктов используются доски из дерева  твердых пород (или других материалов, разрешенных для контакта с пищевыми продуктами, подвергающихся мытью и дезинсекции) без дефектов (щелей, зазоров и других)</vt:lpstr>
      <vt:lpstr>Покрытие стола для  работы с тестом (столешница) должно быть выполнено из дерева твердых лиственных пород.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demoniks</dc:creator>
  <cp:lastModifiedBy>Admin</cp:lastModifiedBy>
  <cp:revision>32</cp:revision>
  <dcterms:created xsi:type="dcterms:W3CDTF">2020-10-27T09:10:16Z</dcterms:created>
  <dcterms:modified xsi:type="dcterms:W3CDTF">2021-10-14T09:21:00Z</dcterms:modified>
</cp:coreProperties>
</file>